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444" r:id="rId2"/>
    <p:sldId id="330" r:id="rId3"/>
    <p:sldId id="430" r:id="rId4"/>
    <p:sldId id="455" r:id="rId5"/>
    <p:sldId id="457" r:id="rId6"/>
    <p:sldId id="458" r:id="rId7"/>
    <p:sldId id="459" r:id="rId8"/>
    <p:sldId id="460" r:id="rId9"/>
    <p:sldId id="45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33CCFF"/>
    <a:srgbClr val="00863D"/>
    <a:srgbClr val="FFFF99"/>
    <a:srgbClr val="132BDD"/>
    <a:srgbClr val="0066FF"/>
    <a:srgbClr val="66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41" autoAdjust="0"/>
    <p:restoredTop sz="96040" autoAdjust="0"/>
  </p:normalViewPr>
  <p:slideViewPr>
    <p:cSldViewPr>
      <p:cViewPr varScale="1">
        <p:scale>
          <a:sx n="101" d="100"/>
          <a:sy n="101" d="100"/>
        </p:scale>
        <p:origin x="322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BC678C-2943-4888-ABAF-B45203527519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C53325-E704-4892-AEE4-F880B15D20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39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C53325-E704-4892-AEE4-F880B15D20E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084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FA051E45-77D2-4A43-A4E9-27ACB776604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A7C71-D48D-4FB7-99A2-4DC69F0E315B}" type="datetimeFigureOut">
              <a:rPr lang="en-US" smtClean="0"/>
              <a:pPr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7FA7E-406E-480F-A8FB-A0DCE5C81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9.w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714356"/>
          </a:xfrm>
          <a:prstGeom prst="rect">
            <a:avLst/>
          </a:prstGeom>
          <a:gradFill rotWithShape="1">
            <a:gsLst>
              <a:gs pos="0">
                <a:srgbClr val="FF0000"/>
              </a:gs>
              <a:gs pos="100000">
                <a:srgbClr val="FF0000">
                  <a:gamma/>
                  <a:shade val="46275"/>
                  <a:invGamma/>
                </a:srgbClr>
              </a:gs>
            </a:gsLst>
            <a:path path="shape">
              <a:fillToRect l="50000" t="50000" r="50000" b="5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l"/>
            <a:r>
              <a:rPr lang="en-US" sz="3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itchFamily="34" charset="0"/>
              </a:rPr>
              <a:t>Topics for Discussion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988098" y="1484784"/>
            <a:ext cx="7167804" cy="3785652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NZ" sz="2400" b="1" dirty="0">
                <a:solidFill>
                  <a:srgbClr val="132BDD"/>
                </a:solidFill>
              </a:rPr>
              <a:t>*</a:t>
            </a:r>
            <a:r>
              <a:rPr lang="en-NZ" sz="2400" b="1" dirty="0">
                <a:solidFill>
                  <a:srgbClr val="FF0000"/>
                </a:solidFill>
              </a:rPr>
              <a:t>Recall</a:t>
            </a:r>
            <a:r>
              <a:rPr lang="en-NZ" sz="2400" b="1" dirty="0">
                <a:solidFill>
                  <a:srgbClr val="132BDD"/>
                </a:solidFill>
              </a:rPr>
              <a:t>: Fuzzy Logic Tutorial</a:t>
            </a:r>
          </a:p>
          <a:p>
            <a:pPr marL="457200" indent="-457200">
              <a:buFont typeface="+mj-lt"/>
              <a:buAutoNum type="arabicPeriod"/>
            </a:pPr>
            <a:r>
              <a:rPr lang="en-NZ" sz="2400" b="1" dirty="0">
                <a:solidFill>
                  <a:srgbClr val="132BDD"/>
                </a:solidFill>
              </a:rPr>
              <a:t>Assignment #2: Fuzzy Controller for the Inverted Pendulum Problem</a:t>
            </a:r>
          </a:p>
          <a:p>
            <a:pPr marL="457200" indent="-457200">
              <a:buFont typeface="+mj-lt"/>
              <a:buAutoNum type="arabicPeriod"/>
            </a:pPr>
            <a:r>
              <a:rPr lang="en-NZ" sz="2400" b="1" dirty="0">
                <a:solidFill>
                  <a:srgbClr val="132BDD"/>
                </a:solidFill>
              </a:rPr>
              <a:t>Fuzzy Logic Engine</a:t>
            </a:r>
          </a:p>
          <a:p>
            <a:pPr marL="457200" indent="-457200">
              <a:buFont typeface="+mj-lt"/>
              <a:buAutoNum type="arabicPeriod"/>
            </a:pPr>
            <a:r>
              <a:rPr lang="en-NZ" sz="2400" b="1" dirty="0">
                <a:solidFill>
                  <a:srgbClr val="132BDD"/>
                </a:solidFill>
              </a:rPr>
              <a:t>Simulation System for Assignment #2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sz="2400" b="1" dirty="0">
                <a:solidFill>
                  <a:srgbClr val="132BDD"/>
                </a:solidFill>
              </a:rPr>
              <a:t>World-to-Device Transformation Equations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sz="2400" b="1" dirty="0">
                <a:solidFill>
                  <a:srgbClr val="132BDD"/>
                </a:solidFill>
              </a:rPr>
              <a:t>Physics Equations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sz="2400" b="1" dirty="0">
                <a:solidFill>
                  <a:srgbClr val="132BDD"/>
                </a:solidFill>
              </a:rPr>
              <a:t>Euler’s Method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132BDD"/>
                </a:solidFill>
              </a:rPr>
              <a:t>Double Buffering technique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132BDD"/>
                </a:solidFill>
              </a:rPr>
              <a:t>Main Routines</a:t>
            </a:r>
          </a:p>
        </p:txBody>
      </p:sp>
    </p:spTree>
    <p:extLst>
      <p:ext uri="{BB962C8B-B14F-4D97-AF65-F5344CB8AC3E}">
        <p14:creationId xmlns:p14="http://schemas.microsoft.com/office/powerpoint/2010/main" val="3203537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 noChangeArrowheads="1"/>
          </p:cNvSpPr>
          <p:nvPr>
            <p:ph type="title"/>
          </p:nvPr>
        </p:nvSpPr>
        <p:spPr>
          <a:xfrm>
            <a:off x="2411760" y="3789040"/>
            <a:ext cx="4104456" cy="576064"/>
          </a:xfrm>
          <a:gradFill rotWithShape="1">
            <a:gsLst>
              <a:gs pos="0">
                <a:srgbClr val="FF0000"/>
              </a:gs>
              <a:gs pos="100000">
                <a:srgbClr val="FF0000">
                  <a:gamma/>
                  <a:shade val="46275"/>
                  <a:invGamma/>
                </a:srgbClr>
              </a:gs>
            </a:gsLst>
            <a:path path="shape">
              <a:fillToRect l="50000" t="50000" r="50000" b="50000"/>
            </a:path>
          </a:gradFill>
          <a:ln w="6350">
            <a:solidFill>
              <a:schemeClr val="tx1"/>
            </a:solidFill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2 Inputs, 9 rules</a:t>
            </a:r>
            <a:endParaRPr lang="en-US" sz="4000" dirty="0">
              <a:solidFill>
                <a:srgbClr val="FAA55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Snip Diagonal Corner Rectangle 2"/>
          <p:cNvSpPr/>
          <p:nvPr/>
        </p:nvSpPr>
        <p:spPr>
          <a:xfrm>
            <a:off x="1619672" y="2420887"/>
            <a:ext cx="5998866" cy="1008113"/>
          </a:xfrm>
          <a:prstGeom prst="snip2Diag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0" scaled="1"/>
            <a:tileRect/>
          </a:gradFill>
          <a:ln w="57150">
            <a:solidFill>
              <a:srgbClr val="00000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  <a:outerShdw blurRad="241300" dist="50800" dir="5400000" sx="93000" sy="93000" algn="ctr" rotWithShape="0">
              <a:srgbClr val="000000">
                <a:alpha val="74000"/>
              </a:srgbClr>
            </a:outerShdw>
          </a:effectLst>
          <a:scene3d>
            <a:camera prst="orthographicFront"/>
            <a:lightRig rig="threePt" dir="t"/>
          </a:scene3d>
          <a:sp3d extrusionH="38100">
            <a:bevelT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5400" b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0066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Fuzzy Logic Tutorial</a:t>
            </a:r>
            <a:endParaRPr lang="en-US" sz="5400" b="1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0066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714356"/>
          </a:xfrm>
          <a:prstGeom prst="rect">
            <a:avLst/>
          </a:prstGeom>
          <a:gradFill rotWithShape="1">
            <a:gsLst>
              <a:gs pos="0">
                <a:srgbClr val="FF0000"/>
              </a:gs>
              <a:gs pos="100000">
                <a:srgbClr val="FF0000">
                  <a:gamma/>
                  <a:shade val="46275"/>
                  <a:invGamma/>
                </a:srgbClr>
              </a:gs>
            </a:gsLst>
            <a:path path="shape">
              <a:fillToRect l="50000" t="50000" r="50000" b="5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l"/>
            <a:r>
              <a:rPr lang="en-US" sz="3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itchFamily="34" charset="0"/>
              </a:rPr>
              <a:t>Fuzzy Logic Tutorial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0" y="3501008"/>
            <a:ext cx="3887631" cy="255378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323528" y="2189042"/>
            <a:ext cx="8426198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33CCFF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Assume that the fuzzy combination operator used is the </a:t>
            </a:r>
            <a:r>
              <a:rPr lang="en-US" sz="2000" b="1" u="sng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Zadeh</a:t>
            </a:r>
            <a:r>
              <a:rPr lang="en-US" sz="2000" b="1" u="sng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A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3527" y="908720"/>
            <a:ext cx="8426199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33CCFF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Using the given FAMM, output values and membership functions, calculate the crisp output of the fuzzy system when </a:t>
            </a:r>
            <a:r>
              <a:rPr lang="en-US" sz="20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2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2000" u="sng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-0.7</a:t>
            </a:r>
            <a:r>
              <a:rPr lang="en-US" sz="2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20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US" sz="2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2000" u="sng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A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1" y="3501008"/>
            <a:ext cx="1431491" cy="255378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051624" y="5250161"/>
            <a:ext cx="295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>
                <a:solidFill>
                  <a:srgbClr val="00863D"/>
                </a:solidFill>
              </a:rPr>
              <a:t>This is used only to refer to each of the rules individually</a:t>
            </a:r>
            <a:endParaRPr lang="en-AU" dirty="0">
              <a:solidFill>
                <a:srgbClr val="00863D"/>
              </a:solidFill>
            </a:endParaRPr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501008"/>
            <a:ext cx="2443875" cy="1596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903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714356"/>
          </a:xfrm>
          <a:prstGeom prst="rect">
            <a:avLst/>
          </a:prstGeom>
          <a:gradFill rotWithShape="1">
            <a:gsLst>
              <a:gs pos="0">
                <a:srgbClr val="FF0000"/>
              </a:gs>
              <a:gs pos="100000">
                <a:srgbClr val="FF0000">
                  <a:gamma/>
                  <a:shade val="46275"/>
                  <a:invGamma/>
                </a:srgbClr>
              </a:gs>
            </a:gsLst>
            <a:path path="shape">
              <a:fillToRect l="50000" t="50000" r="50000" b="5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r>
              <a:rPr lang="en-US" sz="3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itchFamily="34" charset="0"/>
              </a:rPr>
              <a:t>Fuzzy Logic Tutorial</a:t>
            </a:r>
          </a:p>
        </p:txBody>
      </p:sp>
      <p:sp>
        <p:nvSpPr>
          <p:cNvPr id="7" name="Rectangle 6"/>
          <p:cNvSpPr/>
          <p:nvPr/>
        </p:nvSpPr>
        <p:spPr>
          <a:xfrm>
            <a:off x="323528" y="1052736"/>
            <a:ext cx="8426198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33CCFF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AU" sz="2000" dirty="0">
                <a:latin typeface="Arial" panose="020B0604020202020204" pitchFamily="34" charset="0"/>
                <a:cs typeface="Arial" panose="020B0604020202020204" pitchFamily="34" charset="0"/>
              </a:rPr>
              <a:t>All fuzzy sets are of type trapezoidal.</a:t>
            </a:r>
          </a:p>
        </p:txBody>
      </p:sp>
      <p:pic>
        <p:nvPicPr>
          <p:cNvPr id="3074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916832"/>
            <a:ext cx="3725158" cy="17728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0391397"/>
              </p:ext>
            </p:extLst>
          </p:nvPr>
        </p:nvGraphicFramePr>
        <p:xfrm>
          <a:off x="5436096" y="2437480"/>
          <a:ext cx="2520280" cy="8475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04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1876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 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a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b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c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d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1876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NEG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-1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-0.57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1876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ZE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-1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-0.57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0.57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1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1876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POS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0.57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1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dirty="0">
                          <a:effectLst/>
                        </a:rPr>
                        <a:t>0</a:t>
                      </a:r>
                      <a:endParaRPr lang="en-AU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07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397112"/>
            <a:ext cx="3725158" cy="206926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2756433"/>
              </p:ext>
            </p:extLst>
          </p:nvPr>
        </p:nvGraphicFramePr>
        <p:xfrm>
          <a:off x="5436096" y="5085184"/>
          <a:ext cx="2520280" cy="7920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04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8022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dirty="0">
                          <a:effectLst/>
                        </a:rPr>
                        <a:t> </a:t>
                      </a:r>
                      <a:endParaRPr lang="en-AU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a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b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c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d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022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S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-4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dirty="0">
                          <a:effectLst/>
                        </a:rPr>
                        <a:t>-2</a:t>
                      </a:r>
                      <a:endParaRPr lang="en-AU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8022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M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-4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-2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2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4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8022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L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2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4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dirty="0">
                          <a:effectLst/>
                        </a:rPr>
                        <a:t>0</a:t>
                      </a:r>
                      <a:endParaRPr lang="en-AU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3689648"/>
            <a:ext cx="1285502" cy="994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49501"/>
            <a:ext cx="1799397" cy="118202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7671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916832"/>
            <a:ext cx="8047498" cy="4066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714356"/>
          </a:xfrm>
          <a:prstGeom prst="rect">
            <a:avLst/>
          </a:prstGeom>
          <a:gradFill rotWithShape="1">
            <a:gsLst>
              <a:gs pos="0">
                <a:srgbClr val="FF0000"/>
              </a:gs>
              <a:gs pos="100000">
                <a:srgbClr val="FF0000">
                  <a:gamma/>
                  <a:shade val="46275"/>
                  <a:invGamma/>
                </a:srgbClr>
              </a:gs>
            </a:gsLst>
            <a:path path="shape">
              <a:fillToRect l="50000" t="50000" r="50000" b="5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r>
              <a:rPr lang="en-US" sz="3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itchFamily="34" charset="0"/>
              </a:rPr>
              <a:t>Fuzzy Logic Tutorial</a:t>
            </a:r>
          </a:p>
        </p:txBody>
      </p:sp>
      <p:sp>
        <p:nvSpPr>
          <p:cNvPr id="5" name="Rectangle 4"/>
          <p:cNvSpPr/>
          <p:nvPr/>
        </p:nvSpPr>
        <p:spPr>
          <a:xfrm>
            <a:off x="323528" y="1052736"/>
            <a:ext cx="8426198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33CCFF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AU" sz="2000" dirty="0" err="1">
                <a:latin typeface="Arial" panose="020B0604020202020204" pitchFamily="34" charset="0"/>
                <a:cs typeface="Arial" panose="020B0604020202020204" pitchFamily="34" charset="0"/>
              </a:rPr>
              <a:t>Fuzzify</a:t>
            </a:r>
            <a:r>
              <a:rPr lang="en-AU" sz="2000" dirty="0">
                <a:latin typeface="Arial" panose="020B0604020202020204" pitchFamily="34" charset="0"/>
                <a:cs typeface="Arial" panose="020B0604020202020204" pitchFamily="34" charset="0"/>
              </a:rPr>
              <a:t> the inputs</a:t>
            </a:r>
          </a:p>
        </p:txBody>
      </p:sp>
    </p:spTree>
    <p:extLst>
      <p:ext uri="{BB962C8B-B14F-4D97-AF65-F5344CB8AC3E}">
        <p14:creationId xmlns:p14="http://schemas.microsoft.com/office/powerpoint/2010/main" val="4264007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714356"/>
          </a:xfrm>
          <a:prstGeom prst="rect">
            <a:avLst/>
          </a:prstGeom>
          <a:gradFill rotWithShape="1">
            <a:gsLst>
              <a:gs pos="0">
                <a:srgbClr val="FF0000"/>
              </a:gs>
              <a:gs pos="100000">
                <a:srgbClr val="FF0000">
                  <a:gamma/>
                  <a:shade val="46275"/>
                  <a:invGamma/>
                </a:srgbClr>
              </a:gs>
            </a:gsLst>
            <a:path path="shape">
              <a:fillToRect l="50000" t="50000" r="50000" b="5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r>
              <a:rPr lang="en-US" sz="3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itchFamily="34" charset="0"/>
              </a:rPr>
              <a:t>Fuzzy Logic Tutorial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69543"/>
            <a:ext cx="7632848" cy="5071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23528" y="836712"/>
            <a:ext cx="5040560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33CCFF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AU" sz="2000" dirty="0" err="1">
                <a:latin typeface="Arial" panose="020B0604020202020204" pitchFamily="34" charset="0"/>
                <a:cs typeface="Arial" panose="020B0604020202020204" pitchFamily="34" charset="0"/>
              </a:rPr>
              <a:t>Fuzzify</a:t>
            </a:r>
            <a:r>
              <a:rPr lang="en-AU" sz="2000" dirty="0">
                <a:latin typeface="Arial" panose="020B0604020202020204" pitchFamily="34" charset="0"/>
                <a:cs typeface="Arial" panose="020B0604020202020204" pitchFamily="34" charset="0"/>
              </a:rPr>
              <a:t> the inputs: </a:t>
            </a:r>
            <a:r>
              <a:rPr lang="en-AU" sz="20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 VARIABLE 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Object 5">
                <a:extLst>
                  <a:ext uri="{FF2B5EF4-FFF2-40B4-BE49-F238E27FC236}">
                    <a16:creationId xmlns:a16="http://schemas.microsoft.com/office/drawing/2014/main" id="{911B48C2-0521-4336-B7D8-9CD8BC289A7B}"/>
                  </a:ext>
                </a:extLst>
              </p:cNvPr>
              <p:cNvSpPr txBox="1"/>
              <p:nvPr/>
            </p:nvSpPr>
            <p:spPr>
              <a:xfrm>
                <a:off x="5796136" y="1358900"/>
                <a:ext cx="3238326" cy="48592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txBody>
              <a:bodyPr>
                <a:normAutofit fontScale="62500" lnSpcReduction="2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NZ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𝑙𝑒𝑓𝑡</m:t>
                          </m:r>
                          <m:func>
                            <m:funcPr>
                              <m:ctrlP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a:rPr lang="en-NZ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</m:fName>
                            <m:e>
                              <m: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func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𝑟𝑎𝑝𝑒𝑧𝑜𝑖𝑑</m:t>
                          </m:r>
                        </m:sub>
                      </m:sSub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func>
                        <m:funcPr>
                          <m:ctrlP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NZ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en-NZ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NZ" i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NZ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NZ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1,</m:t>
                                      </m:r>
                                      <m:f>
                                        <m:fPr>
                                          <m:ctrlP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num>
                                        <m:den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  <m: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NZ" dirty="0"/>
              </a:p>
            </p:txBody>
          </p:sp>
        </mc:Choice>
        <mc:Fallback>
          <p:sp>
            <p:nvSpPr>
              <p:cNvPr id="6" name="Object 5">
                <a:extLst>
                  <a:ext uri="{FF2B5EF4-FFF2-40B4-BE49-F238E27FC236}">
                    <a16:creationId xmlns:a16="http://schemas.microsoft.com/office/drawing/2014/main" id="{911B48C2-0521-4336-B7D8-9CD8BC289A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136" y="1358900"/>
                <a:ext cx="3238326" cy="48592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N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17673F1-B7B3-4205-8766-F4592DDCB6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4849543"/>
              </p:ext>
            </p:extLst>
          </p:nvPr>
        </p:nvGraphicFramePr>
        <p:xfrm>
          <a:off x="6084168" y="6014173"/>
          <a:ext cx="2950294" cy="5563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Equation" r:id="rId6" imgW="2425680" imgH="457200" progId="Equation.3">
                  <p:embed/>
                </p:oleObj>
              </mc:Choice>
              <mc:Fallback>
                <p:oleObj name="Equation" r:id="rId6" imgW="2425680" imgH="457200" progId="Equation.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084168" y="6014173"/>
                        <a:ext cx="2950294" cy="556399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9" name="Object 8">
                <a:extLst>
                  <a:ext uri="{FF2B5EF4-FFF2-40B4-BE49-F238E27FC236}">
                    <a16:creationId xmlns:a16="http://schemas.microsoft.com/office/drawing/2014/main" id="{21D47C79-90E7-416C-AD58-104001DA6E22}"/>
                  </a:ext>
                </a:extLst>
              </p:cNvPr>
              <p:cNvSpPr txBox="1"/>
              <p:nvPr/>
            </p:nvSpPr>
            <p:spPr>
              <a:xfrm>
                <a:off x="5940425" y="3014663"/>
                <a:ext cx="3076575" cy="48577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txBody>
              <a:bodyPr>
                <a:normAutofit fontScale="47500" lnSpcReduction="2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NZ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𝑟𝑒𝑔𝑢𝑙𝑎𝑟</m:t>
                          </m:r>
                          <m:func>
                            <m:funcPr>
                              <m:ctrlP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a:rPr lang="en-NZ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</m:fName>
                            <m:e>
                              <m: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func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𝑟𝑎𝑝𝑒𝑧𝑜𝑖𝑑</m:t>
                          </m:r>
                        </m:sub>
                      </m:sSub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func>
                        <m:funcPr>
                          <m:ctrlP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NZ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en-NZ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NZ" i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NZ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num>
                                        <m:den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den>
                                      </m:f>
                                      <m:r>
                                        <a:rPr lang="en-NZ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,1,</m:t>
                                      </m:r>
                                      <m:f>
                                        <m:fPr>
                                          <m:ctrlP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num>
                                        <m:den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  <m: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NZ" dirty="0"/>
              </a:p>
            </p:txBody>
          </p:sp>
        </mc:Choice>
        <mc:Fallback>
          <p:sp>
            <p:nvSpPr>
              <p:cNvPr id="9" name="Object 8">
                <a:extLst>
                  <a:ext uri="{FF2B5EF4-FFF2-40B4-BE49-F238E27FC236}">
                    <a16:creationId xmlns:a16="http://schemas.microsoft.com/office/drawing/2014/main" id="{21D47C79-90E7-416C-AD58-104001DA6E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0425" y="3014663"/>
                <a:ext cx="3076575" cy="48577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N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9A92380-411A-4875-895A-132D6EE2B0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8001756"/>
              </p:ext>
            </p:extLst>
          </p:nvPr>
        </p:nvGraphicFramePr>
        <p:xfrm>
          <a:off x="5773363" y="267397"/>
          <a:ext cx="2520280" cy="847504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04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1876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 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a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b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c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d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1876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NEG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-1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-0.57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1876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ZE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-1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-0.57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0.57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1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1876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POS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0.57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1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dirty="0">
                          <a:effectLst/>
                        </a:rPr>
                        <a:t>0</a:t>
                      </a:r>
                      <a:endParaRPr lang="en-AU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4236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714356"/>
          </a:xfrm>
          <a:prstGeom prst="rect">
            <a:avLst/>
          </a:prstGeom>
          <a:gradFill rotWithShape="1">
            <a:gsLst>
              <a:gs pos="0">
                <a:srgbClr val="FF0000"/>
              </a:gs>
              <a:gs pos="100000">
                <a:srgbClr val="FF0000">
                  <a:gamma/>
                  <a:shade val="46275"/>
                  <a:invGamma/>
                </a:srgbClr>
              </a:gs>
            </a:gsLst>
            <a:path path="shape">
              <a:fillToRect l="50000" t="50000" r="50000" b="5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r>
              <a:rPr lang="en-US" sz="3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itchFamily="34" charset="0"/>
              </a:rPr>
              <a:t>Fuzzy Logic Tutorial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216" y="1556792"/>
            <a:ext cx="6903568" cy="458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23528" y="1052736"/>
            <a:ext cx="4968552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33CCFF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AU" sz="2000" dirty="0" err="1">
                <a:latin typeface="Arial" panose="020B0604020202020204" pitchFamily="34" charset="0"/>
                <a:cs typeface="Arial" panose="020B0604020202020204" pitchFamily="34" charset="0"/>
              </a:rPr>
              <a:t>Fuzzify</a:t>
            </a:r>
            <a:r>
              <a:rPr lang="en-AU" sz="2000" dirty="0">
                <a:latin typeface="Arial" panose="020B0604020202020204" pitchFamily="34" charset="0"/>
                <a:cs typeface="Arial" panose="020B0604020202020204" pitchFamily="34" charset="0"/>
              </a:rPr>
              <a:t> the inputs: </a:t>
            </a:r>
            <a:r>
              <a:rPr lang="en-AU" sz="20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 VARIABLE 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Object 5">
                <a:extLst>
                  <a:ext uri="{FF2B5EF4-FFF2-40B4-BE49-F238E27FC236}">
                    <a16:creationId xmlns:a16="http://schemas.microsoft.com/office/drawing/2014/main" id="{6CC18D10-ED36-418C-AFDB-428F5E3E6D14}"/>
                  </a:ext>
                </a:extLst>
              </p:cNvPr>
              <p:cNvSpPr txBox="1"/>
              <p:nvPr/>
            </p:nvSpPr>
            <p:spPr>
              <a:xfrm>
                <a:off x="5796136" y="1358900"/>
                <a:ext cx="3238326" cy="48592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txBody>
              <a:bodyPr>
                <a:normAutofit fontScale="62500" lnSpcReduction="2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NZ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𝑙𝑒𝑓𝑡</m:t>
                          </m:r>
                          <m:func>
                            <m:funcPr>
                              <m:ctrlP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a:rPr lang="en-NZ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</m:fName>
                            <m:e>
                              <m: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func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𝑟𝑎𝑝𝑒𝑧𝑜𝑖𝑑</m:t>
                          </m:r>
                        </m:sub>
                      </m:sSub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func>
                        <m:funcPr>
                          <m:ctrlP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NZ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en-NZ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NZ" i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NZ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NZ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1,</m:t>
                                      </m:r>
                                      <m:f>
                                        <m:fPr>
                                          <m:ctrlP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num>
                                        <m:den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  <m: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NZ" dirty="0"/>
              </a:p>
            </p:txBody>
          </p:sp>
        </mc:Choice>
        <mc:Fallback>
          <p:sp>
            <p:nvSpPr>
              <p:cNvPr id="6" name="Object 5">
                <a:extLst>
                  <a:ext uri="{FF2B5EF4-FFF2-40B4-BE49-F238E27FC236}">
                    <a16:creationId xmlns:a16="http://schemas.microsoft.com/office/drawing/2014/main" id="{6CC18D10-ED36-418C-AFDB-428F5E3E6D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136" y="1358900"/>
                <a:ext cx="3238326" cy="48592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N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6A7DBE4-1003-41CB-8138-6A87BC67CF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9519894"/>
              </p:ext>
            </p:extLst>
          </p:nvPr>
        </p:nvGraphicFramePr>
        <p:xfrm>
          <a:off x="6084168" y="6014173"/>
          <a:ext cx="2950294" cy="5563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Equation" r:id="rId5" imgW="2425680" imgH="457200" progId="Equation.3">
                  <p:embed/>
                </p:oleObj>
              </mc:Choice>
              <mc:Fallback>
                <p:oleObj name="Equation" r:id="rId5" imgW="2425680" imgH="457200" progId="Equation.3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B17673F1-B7B3-4205-8766-F4592DDCB6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84168" y="6014173"/>
                        <a:ext cx="2950294" cy="556399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8" name="Object 8">
                <a:extLst>
                  <a:ext uri="{FF2B5EF4-FFF2-40B4-BE49-F238E27FC236}">
                    <a16:creationId xmlns:a16="http://schemas.microsoft.com/office/drawing/2014/main" id="{47521E3B-B415-4621-835A-D09A7C0D7369}"/>
                  </a:ext>
                </a:extLst>
              </p:cNvPr>
              <p:cNvSpPr txBox="1"/>
              <p:nvPr/>
            </p:nvSpPr>
            <p:spPr>
              <a:xfrm>
                <a:off x="5940425" y="3014663"/>
                <a:ext cx="3076575" cy="48577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txBody>
              <a:bodyPr>
                <a:normAutofit fontScale="47500" lnSpcReduction="2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NZ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𝑟𝑒𝑔𝑢𝑙𝑎𝑟</m:t>
                          </m:r>
                          <m:func>
                            <m:funcPr>
                              <m:ctrlP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a:rPr lang="en-NZ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</m:fName>
                            <m:e>
                              <m: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func>
                          <m: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𝑟𝑎𝑝𝑒𝑧𝑜𝑖𝑑</m:t>
                          </m:r>
                        </m:sub>
                      </m:sSub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NZ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func>
                        <m:funcPr>
                          <m:ctrlPr>
                            <a:rPr lang="en-NZ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NZ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en-NZ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NZ" i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NZ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num>
                                        <m:den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den>
                                      </m:f>
                                      <m:r>
                                        <a:rPr lang="en-NZ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,1,</m:t>
                                      </m:r>
                                      <m:f>
                                        <m:fPr>
                                          <m:ctrlP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num>
                                        <m:den>
                                          <m:r>
                                            <a:rPr lang="en-NZ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GB" b="0" i="1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  <m:r>
                                <a:rPr lang="en-NZ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NZ" dirty="0"/>
              </a:p>
            </p:txBody>
          </p:sp>
        </mc:Choice>
        <mc:Fallback>
          <p:sp>
            <p:nvSpPr>
              <p:cNvPr id="8" name="Object 8">
                <a:extLst>
                  <a:ext uri="{FF2B5EF4-FFF2-40B4-BE49-F238E27FC236}">
                    <a16:creationId xmlns:a16="http://schemas.microsoft.com/office/drawing/2014/main" id="{47521E3B-B415-4621-835A-D09A7C0D73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0425" y="3014663"/>
                <a:ext cx="3076575" cy="4857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N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A748BB9-1845-4016-A151-30193623EC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02261"/>
              </p:ext>
            </p:extLst>
          </p:nvPr>
        </p:nvGraphicFramePr>
        <p:xfrm>
          <a:off x="5781785" y="189061"/>
          <a:ext cx="2520280" cy="7920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04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8022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dirty="0">
                          <a:effectLst/>
                        </a:rPr>
                        <a:t> </a:t>
                      </a:r>
                      <a:endParaRPr lang="en-AU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a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b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c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d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022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S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-4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dirty="0">
                          <a:effectLst/>
                        </a:rPr>
                        <a:t>-2</a:t>
                      </a:r>
                      <a:endParaRPr lang="en-AU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8022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M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-4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-2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2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4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8022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L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2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4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>
                          <a:effectLst/>
                        </a:rPr>
                        <a:t>0</a:t>
                      </a:r>
                      <a:endParaRPr lang="en-AU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dirty="0">
                          <a:effectLst/>
                        </a:rPr>
                        <a:t>0</a:t>
                      </a:r>
                      <a:endParaRPr lang="en-AU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423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714356"/>
          </a:xfrm>
          <a:prstGeom prst="rect">
            <a:avLst/>
          </a:prstGeom>
          <a:gradFill rotWithShape="1">
            <a:gsLst>
              <a:gs pos="0">
                <a:srgbClr val="FF0000"/>
              </a:gs>
              <a:gs pos="100000">
                <a:srgbClr val="FF0000">
                  <a:gamma/>
                  <a:shade val="46275"/>
                  <a:invGamma/>
                </a:srgbClr>
              </a:gs>
            </a:gsLst>
            <a:path path="shape">
              <a:fillToRect l="50000" t="50000" r="50000" b="5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r>
              <a:rPr lang="en-US" sz="3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itchFamily="34" charset="0"/>
              </a:rPr>
              <a:t>Fuzzy Logic Tutorial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840" y="1844824"/>
            <a:ext cx="7114319" cy="4727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23528" y="852681"/>
            <a:ext cx="8426198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33CCFF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AU" sz="2000" dirty="0">
                <a:latin typeface="Arial" panose="020B0604020202020204" pitchFamily="34" charset="0"/>
                <a:cs typeface="Arial" panose="020B0604020202020204" pitchFamily="34" charset="0"/>
              </a:rPr>
              <a:t>Compute degree of applicability of rules: </a:t>
            </a:r>
            <a:r>
              <a:rPr lang="en-AU" sz="20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WEIGHTS</a:t>
            </a:r>
          </a:p>
        </p:txBody>
      </p:sp>
      <p:sp>
        <p:nvSpPr>
          <p:cNvPr id="6" name="Rectangle 5"/>
          <p:cNvSpPr/>
          <p:nvPr/>
        </p:nvSpPr>
        <p:spPr>
          <a:xfrm>
            <a:off x="312174" y="1340768"/>
            <a:ext cx="8426198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33CCFF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AU" sz="2000" dirty="0">
                <a:latin typeface="Arial" panose="020B0604020202020204" pitchFamily="34" charset="0"/>
                <a:cs typeface="Arial" panose="020B0604020202020204" pitchFamily="34" charset="0"/>
              </a:rPr>
              <a:t>DEFUZZIFICATION: compute crisp output using </a:t>
            </a:r>
            <a:r>
              <a:rPr lang="en-AU" sz="20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CENTRE OF MASS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1844824"/>
            <a:ext cx="1723795" cy="112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5805264"/>
            <a:ext cx="1476033" cy="96960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9425" y="3743758"/>
            <a:ext cx="869853" cy="155181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727E564-E1E6-4B84-97AD-A96482E565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288" y="2021828"/>
            <a:ext cx="1403666" cy="9488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CB7AB6-B05B-41B5-957F-B0F80EC4A0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4288" y="3771241"/>
            <a:ext cx="1108006" cy="94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236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714356"/>
          </a:xfrm>
          <a:prstGeom prst="rect">
            <a:avLst/>
          </a:prstGeom>
          <a:gradFill rotWithShape="1">
            <a:gsLst>
              <a:gs pos="0">
                <a:srgbClr val="FF0000"/>
              </a:gs>
              <a:gs pos="100000">
                <a:srgbClr val="FF0000">
                  <a:gamma/>
                  <a:shade val="46275"/>
                  <a:invGamma/>
                </a:srgbClr>
              </a:gs>
            </a:gsLst>
            <a:path path="shape">
              <a:fillToRect l="50000" t="50000" r="50000" b="5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r>
              <a:rPr lang="en-US" sz="3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itchFamily="34" charset="0"/>
              </a:rPr>
              <a:t>Fuzzy Logic Tutorial</a:t>
            </a:r>
          </a:p>
        </p:txBody>
      </p:sp>
      <p:sp>
        <p:nvSpPr>
          <p:cNvPr id="2" name="Rounded Rectangular Callout 1"/>
          <p:cNvSpPr/>
          <p:nvPr/>
        </p:nvSpPr>
        <p:spPr>
          <a:xfrm>
            <a:off x="6588223" y="4653136"/>
            <a:ext cx="2413925" cy="1368152"/>
          </a:xfrm>
          <a:prstGeom prst="wedgeRoundRectCallout">
            <a:avLst>
              <a:gd name="adj1" fmla="val 32275"/>
              <a:gd name="adj2" fmla="val 68356"/>
              <a:gd name="adj3" fmla="val 16667"/>
            </a:avLst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Z" sz="2000" dirty="0">
                <a:solidFill>
                  <a:srgbClr val="FFFF00"/>
                </a:solidFill>
              </a:rPr>
              <a:t>Summary of steps</a:t>
            </a:r>
            <a:endParaRPr lang="en-NZ" dirty="0"/>
          </a:p>
        </p:txBody>
      </p:sp>
      <p:pic>
        <p:nvPicPr>
          <p:cNvPr id="5" name="Picture 8" descr="j0234687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35925" y="6205538"/>
            <a:ext cx="1108075" cy="652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218" name="Picture 2" descr="C:\CORE\Massey_Papers_2018\159302-2018\159302\Stream_website\Tutorials\Fuzzy Logic - Sample Computation_2018\Solution_201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908720"/>
            <a:ext cx="3672408" cy="57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659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8438</TotalTime>
  <Words>282</Words>
  <Application>Microsoft Office PowerPoint</Application>
  <PresentationFormat>On-screen Show (4:3)</PresentationFormat>
  <Paragraphs>114</Paragraphs>
  <Slides>9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Cambria Math</vt:lpstr>
      <vt:lpstr>Helvetica</vt:lpstr>
      <vt:lpstr>Times New Roman</vt:lpstr>
      <vt:lpstr>Office Theme</vt:lpstr>
      <vt:lpstr>Equation</vt:lpstr>
      <vt:lpstr>PowerPoint Presentation</vt:lpstr>
      <vt:lpstr>2 Inputs, 9 rules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Information Technology Services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nhreyes</dc:creator>
  <cp:lastModifiedBy>Reyes, Napoleon</cp:lastModifiedBy>
  <cp:revision>294</cp:revision>
  <dcterms:created xsi:type="dcterms:W3CDTF">2010-05-19T10:35:07Z</dcterms:created>
  <dcterms:modified xsi:type="dcterms:W3CDTF">2019-03-24T22:40:56Z</dcterms:modified>
</cp:coreProperties>
</file>

<file path=docProps/thumbnail.jpeg>
</file>